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Teko"/>
      <p:regular r:id="rId20"/>
      <p:bold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eko-regular.fntdata"/><Relationship Id="rId22" Type="http://schemas.openxmlformats.org/officeDocument/2006/relationships/font" Target="fonts/Montserrat-regular.fntdata"/><Relationship Id="rId21" Type="http://schemas.openxmlformats.org/officeDocument/2006/relationships/font" Target="fonts/Teko-bold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b7a77048d_0_8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4b7a77048d_0_8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4e9f1e0865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34e9f1e0865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4e9f1e086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34e9f1e0865_0_1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4e9f1e0865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34e9f1e0865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4e9f1e086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34e9f1e0865_0_1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4e9f1e0865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34e9f1e0865_0_1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4b7a77048d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34b7a77048d_0_8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b7a77048d_0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34b7a77048d_0_9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b7a77048d_0_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34b7a77048d_0_9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4b7a77048d_0_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34b7a77048d_0_9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4b7f900f7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34b7f900f7d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4e9f1e086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34e9f1e0865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4e9f1e086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34e9f1e0865_0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4e9f1e086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34e9f1e0865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rgbClr val="B6D7A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Char char="●"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ato"/>
              <a:buChar char="○"/>
              <a:defRPr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ato"/>
              <a:buChar char="■"/>
              <a:defRPr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ato"/>
              <a:buChar char="●"/>
              <a:defRPr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ato"/>
              <a:buChar char="○"/>
              <a:defRPr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ato"/>
              <a:buChar char="■"/>
              <a:defRPr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ato"/>
              <a:buChar char="●"/>
              <a:defRPr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ato"/>
              <a:buChar char="○"/>
              <a:defRPr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ato"/>
              <a:buChar char="■"/>
              <a:defRPr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8.png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18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8.png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24.png"/><Relationship Id="rId8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8.png"/><Relationship Id="rId5" Type="http://schemas.openxmlformats.org/officeDocument/2006/relationships/image" Target="../media/image13.png"/><Relationship Id="rId6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28.png"/><Relationship Id="rId5" Type="http://schemas.openxmlformats.org/officeDocument/2006/relationships/image" Target="../media/image14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5" Type="http://schemas.openxmlformats.org/officeDocument/2006/relationships/image" Target="../media/image14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18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13.png"/><Relationship Id="rId6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13.png"/><Relationship Id="rId6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13.png"/><Relationship Id="rId6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18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4450" y="-63819"/>
            <a:ext cx="9469553" cy="52711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14"/>
          <p:cNvGrpSpPr/>
          <p:nvPr/>
        </p:nvGrpSpPr>
        <p:grpSpPr>
          <a:xfrm>
            <a:off x="5783265" y="496122"/>
            <a:ext cx="2846352" cy="4069062"/>
            <a:chOff x="0" y="-47625"/>
            <a:chExt cx="1646718" cy="2354100"/>
          </a:xfrm>
        </p:grpSpPr>
        <p:sp>
          <p:nvSpPr>
            <p:cNvPr id="138" name="Google Shape;138;p14"/>
            <p:cNvSpPr/>
            <p:nvPr/>
          </p:nvSpPr>
          <p:spPr>
            <a:xfrm>
              <a:off x="0" y="0"/>
              <a:ext cx="1646718" cy="2306376"/>
            </a:xfrm>
            <a:custGeom>
              <a:rect b="b" l="l" r="r" t="t"/>
              <a:pathLst>
                <a:path extrusionOk="0" h="2306376" w="1646718">
                  <a:moveTo>
                    <a:pt x="0" y="0"/>
                  </a:moveTo>
                  <a:lnTo>
                    <a:pt x="1646718" y="0"/>
                  </a:lnTo>
                  <a:lnTo>
                    <a:pt x="1646718" y="2306376"/>
                  </a:lnTo>
                  <a:lnTo>
                    <a:pt x="0" y="23063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39" name="Google Shape;139;p14"/>
            <p:cNvSpPr txBox="1"/>
            <p:nvPr/>
          </p:nvSpPr>
          <p:spPr>
            <a:xfrm>
              <a:off x="0" y="-47625"/>
              <a:ext cx="1646700" cy="23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14"/>
          <p:cNvGrpSpPr/>
          <p:nvPr/>
        </p:nvGrpSpPr>
        <p:grpSpPr>
          <a:xfrm>
            <a:off x="6540232" y="496117"/>
            <a:ext cx="1404925" cy="204907"/>
            <a:chOff x="0" y="-47625"/>
            <a:chExt cx="812800" cy="118539"/>
          </a:xfrm>
        </p:grpSpPr>
        <p:sp>
          <p:nvSpPr>
            <p:cNvPr id="141" name="Google Shape;141;p14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42" name="Google Shape;142;p14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" name="Google Shape;143;p14"/>
          <p:cNvGrpSpPr/>
          <p:nvPr/>
        </p:nvGrpSpPr>
        <p:grpSpPr>
          <a:xfrm rot="5400000">
            <a:off x="5183252" y="2469295"/>
            <a:ext cx="1404925" cy="204895"/>
            <a:chOff x="0" y="-47625"/>
            <a:chExt cx="812800" cy="118539"/>
          </a:xfrm>
        </p:grpSpPr>
        <p:sp>
          <p:nvSpPr>
            <p:cNvPr id="144" name="Google Shape;144;p14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45" name="Google Shape;145;p14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" name="Google Shape;146;p14"/>
          <p:cNvGrpSpPr/>
          <p:nvPr/>
        </p:nvGrpSpPr>
        <p:grpSpPr>
          <a:xfrm rot="5400000">
            <a:off x="7907060" y="2469295"/>
            <a:ext cx="1404925" cy="204895"/>
            <a:chOff x="0" y="-47625"/>
            <a:chExt cx="812800" cy="118539"/>
          </a:xfrm>
        </p:grpSpPr>
        <p:sp>
          <p:nvSpPr>
            <p:cNvPr id="147" name="Google Shape;147;p14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48" name="Google Shape;148;p14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14"/>
          <p:cNvGrpSpPr/>
          <p:nvPr/>
        </p:nvGrpSpPr>
        <p:grpSpPr>
          <a:xfrm>
            <a:off x="6540232" y="4360156"/>
            <a:ext cx="1404925" cy="204907"/>
            <a:chOff x="0" y="-47625"/>
            <a:chExt cx="812800" cy="118539"/>
          </a:xfrm>
        </p:grpSpPr>
        <p:sp>
          <p:nvSpPr>
            <p:cNvPr id="150" name="Google Shape;150;p14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51" name="Google Shape;151;p14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" name="Google Shape;152;p14"/>
          <p:cNvGrpSpPr/>
          <p:nvPr/>
        </p:nvGrpSpPr>
        <p:grpSpPr>
          <a:xfrm>
            <a:off x="391960" y="3509079"/>
            <a:ext cx="2772000" cy="995004"/>
            <a:chOff x="0" y="-47625"/>
            <a:chExt cx="1460100" cy="524100"/>
          </a:xfrm>
        </p:grpSpPr>
        <p:sp>
          <p:nvSpPr>
            <p:cNvPr id="153" name="Google Shape;153;p14"/>
            <p:cNvSpPr/>
            <p:nvPr/>
          </p:nvSpPr>
          <p:spPr>
            <a:xfrm>
              <a:off x="0" y="0"/>
              <a:ext cx="1460038" cy="476325"/>
            </a:xfrm>
            <a:custGeom>
              <a:rect b="b" l="l" r="r" t="t"/>
              <a:pathLst>
                <a:path extrusionOk="0" h="476325" w="1460038">
                  <a:moveTo>
                    <a:pt x="0" y="0"/>
                  </a:moveTo>
                  <a:lnTo>
                    <a:pt x="1460038" y="0"/>
                  </a:lnTo>
                  <a:lnTo>
                    <a:pt x="1460038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54" name="Google Shape;154;p14"/>
            <p:cNvSpPr txBox="1"/>
            <p:nvPr/>
          </p:nvSpPr>
          <p:spPr>
            <a:xfrm>
              <a:off x="0" y="-47625"/>
              <a:ext cx="1460100" cy="52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" name="Google Shape;155;p14"/>
          <p:cNvGrpSpPr/>
          <p:nvPr/>
        </p:nvGrpSpPr>
        <p:grpSpPr>
          <a:xfrm>
            <a:off x="453154" y="3570368"/>
            <a:ext cx="2772000" cy="995004"/>
            <a:chOff x="0" y="-47625"/>
            <a:chExt cx="1460100" cy="524100"/>
          </a:xfrm>
        </p:grpSpPr>
        <p:sp>
          <p:nvSpPr>
            <p:cNvPr id="156" name="Google Shape;156;p14"/>
            <p:cNvSpPr/>
            <p:nvPr/>
          </p:nvSpPr>
          <p:spPr>
            <a:xfrm>
              <a:off x="0" y="0"/>
              <a:ext cx="1460038" cy="476325"/>
            </a:xfrm>
            <a:custGeom>
              <a:rect b="b" l="l" r="r" t="t"/>
              <a:pathLst>
                <a:path extrusionOk="0" h="476325" w="1460038">
                  <a:moveTo>
                    <a:pt x="0" y="0"/>
                  </a:moveTo>
                  <a:lnTo>
                    <a:pt x="1460038" y="0"/>
                  </a:lnTo>
                  <a:lnTo>
                    <a:pt x="1460038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57" name="Google Shape;157;p14"/>
            <p:cNvSpPr txBox="1"/>
            <p:nvPr/>
          </p:nvSpPr>
          <p:spPr>
            <a:xfrm>
              <a:off x="0" y="-47625"/>
              <a:ext cx="1460100" cy="52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8" name="Google Shape;158;p14"/>
          <p:cNvSpPr txBox="1"/>
          <p:nvPr/>
        </p:nvSpPr>
        <p:spPr>
          <a:xfrm>
            <a:off x="514350" y="3751637"/>
            <a:ext cx="2649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5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PRESENTATION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59" name="Google Shape;159;p14"/>
          <p:cNvSpPr/>
          <p:nvPr/>
        </p:nvSpPr>
        <p:spPr>
          <a:xfrm>
            <a:off x="4407016" y="332963"/>
            <a:ext cx="734775" cy="736113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60" name="Google Shape;16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94461" y="3405212"/>
            <a:ext cx="2316328" cy="120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0400" y="777225"/>
            <a:ext cx="565550" cy="261869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4"/>
          <p:cNvSpPr txBox="1"/>
          <p:nvPr>
            <p:ph idx="4294967295" type="ctrTitle"/>
          </p:nvPr>
        </p:nvSpPr>
        <p:spPr>
          <a:xfrm>
            <a:off x="685800" y="838775"/>
            <a:ext cx="4716300" cy="18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Protecting Pandas Project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3" name="Google Shape;163;p14"/>
          <p:cNvSpPr txBox="1"/>
          <p:nvPr>
            <p:ph idx="4294967295" type="subTitle"/>
          </p:nvPr>
        </p:nvSpPr>
        <p:spPr>
          <a:xfrm>
            <a:off x="483000" y="2528325"/>
            <a:ext cx="51219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18518"/>
              <a:buNone/>
            </a:pPr>
            <a:r>
              <a:rPr lang="en" sz="2700">
                <a:solidFill>
                  <a:schemeClr val="dk1"/>
                </a:solidFill>
              </a:rPr>
              <a:t>CYBR-504 Final Group Presentation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ct val="118518"/>
              <a:buNone/>
            </a:pPr>
            <a:r>
              <a:rPr lang="en" sz="2700">
                <a:solidFill>
                  <a:schemeClr val="dk1"/>
                </a:solidFill>
              </a:rPr>
              <a:t>Group 3</a:t>
            </a:r>
            <a:endParaRPr sz="2700">
              <a:solidFill>
                <a:schemeClr val="dk1"/>
              </a:solidFill>
            </a:endParaRPr>
          </a:p>
        </p:txBody>
      </p:sp>
      <p:sp>
        <p:nvSpPr>
          <p:cNvPr id="164" name="Google Shape;164;p14"/>
          <p:cNvSpPr txBox="1"/>
          <p:nvPr/>
        </p:nvSpPr>
        <p:spPr>
          <a:xfrm>
            <a:off x="0" y="4617225"/>
            <a:ext cx="89748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Jacob Napierskie - Kayvon Karimi - RC Wright - Michael Yap </a:t>
            </a:r>
            <a:endParaRPr/>
          </a:p>
        </p:txBody>
      </p:sp>
      <p:pic>
        <p:nvPicPr>
          <p:cNvPr id="165" name="Google Shape;16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1650" y="587311"/>
            <a:ext cx="2649599" cy="3968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/>
          <p:nvPr/>
        </p:nvSpPr>
        <p:spPr>
          <a:xfrm>
            <a:off x="272600" y="1165450"/>
            <a:ext cx="47070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 2 - Fix Upload Schedule with Padding and Guaranteed Transmission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Transmit once daily at a set time, no matter if data exists.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messages encrypted, padded to identical size.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Simpler for rangers, predictable over time unless paired with decoys.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and Mitigation</a:t>
            </a: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Both approaches block poacher traffic analysis via timing obfuscation.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Inline modules handle logic + encryption; no changes to sensors required.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Aligns with ranger workflows and deployment capacity.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Pilot small-scale test to validate battery life, reliability, and usability.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Modular strategy enables scalable deployment without overwhelming staff.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0" name="Google Shape;330;p23"/>
          <p:cNvGrpSpPr/>
          <p:nvPr/>
        </p:nvGrpSpPr>
        <p:grpSpPr>
          <a:xfrm rot="5400000">
            <a:off x="5423789" y="2480835"/>
            <a:ext cx="1404925" cy="204895"/>
            <a:chOff x="0" y="-47625"/>
            <a:chExt cx="812800" cy="118539"/>
          </a:xfrm>
        </p:grpSpPr>
        <p:sp>
          <p:nvSpPr>
            <p:cNvPr id="331" name="Google Shape;331;p23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32" name="Google Shape;332;p23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23"/>
          <p:cNvGrpSpPr/>
          <p:nvPr/>
        </p:nvGrpSpPr>
        <p:grpSpPr>
          <a:xfrm rot="5400000">
            <a:off x="8029637" y="2480835"/>
            <a:ext cx="1404925" cy="204895"/>
            <a:chOff x="0" y="-47625"/>
            <a:chExt cx="812800" cy="118539"/>
          </a:xfrm>
        </p:grpSpPr>
        <p:sp>
          <p:nvSpPr>
            <p:cNvPr id="334" name="Google Shape;334;p23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35" name="Google Shape;335;p23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6" name="Google Shape;336;p23"/>
          <p:cNvSpPr/>
          <p:nvPr/>
        </p:nvSpPr>
        <p:spPr>
          <a:xfrm>
            <a:off x="4979599" y="687457"/>
            <a:ext cx="734775" cy="736113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337" name="Google Shape;3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6500" y="4467487"/>
            <a:ext cx="3643062" cy="11870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3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340" name="Google Shape;340;p23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3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342" name="Google Shape;34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23"/>
          <p:cNvSpPr txBox="1"/>
          <p:nvPr/>
        </p:nvSpPr>
        <p:spPr>
          <a:xfrm>
            <a:off x="56400" y="6245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Sensor Upload Frequency</a:t>
            </a:r>
            <a:endParaRPr sz="21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44" name="Google Shape;344;p23"/>
          <p:cNvSpPr txBox="1"/>
          <p:nvPr/>
        </p:nvSpPr>
        <p:spPr>
          <a:xfrm>
            <a:off x="1948025" y="85550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Proposed Solution</a:t>
            </a:r>
            <a:endParaRPr sz="29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345" name="Google Shape;345;p23" title="20250413_1405_Forest Panda Sensor_remix_01jrrfegf7f6yr2813fxvs24wt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51525" y="588537"/>
            <a:ext cx="2883026" cy="432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5312" y="226425"/>
            <a:ext cx="3544302" cy="4556525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4"/>
          <p:cNvSpPr txBox="1"/>
          <p:nvPr/>
        </p:nvSpPr>
        <p:spPr>
          <a:xfrm>
            <a:off x="519650" y="660800"/>
            <a:ext cx="28158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Insider Risk</a:t>
            </a:r>
            <a:endParaRPr sz="29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24"/>
          <p:cNvSpPr txBox="1"/>
          <p:nvPr/>
        </p:nvSpPr>
        <p:spPr>
          <a:xfrm>
            <a:off x="275163" y="1143325"/>
            <a:ext cx="5475600" cy="36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ranger turnover limits accountability and raises leak risk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2FA or encryption on local systems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USB ports allow untracked data transfers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cameras, access logs, or file monitoring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Enforce 2FA on Kylin OS using FreeOTP or privacyIDEA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Apply role-based access controls and rotate credentials monthly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 trail cameras and keypad/RFID cabinet locks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auditd, Wazuh, or OSSEC for system activity monitoring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and Mitigation: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Configure 2FA, credential rotation, and USB restrictions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Deploy audit tools for logins, files, and removable media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Install surveillance at server cabinets and entry points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 rangers on data risks and insider threat prevention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24"/>
          <p:cNvSpPr/>
          <p:nvPr/>
        </p:nvSpPr>
        <p:spPr>
          <a:xfrm>
            <a:off x="4876705" y="487595"/>
            <a:ext cx="734775" cy="736113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354" name="Google Shape;35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62037" y="4448612"/>
            <a:ext cx="3643062" cy="1187029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24"/>
          <p:cNvSpPr txBox="1"/>
          <p:nvPr/>
        </p:nvSpPr>
        <p:spPr>
          <a:xfrm>
            <a:off x="5839575" y="1714500"/>
            <a:ext cx="3037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357" name="Google Shape;357;p24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358" name="Google Shape;358;p24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4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360" name="Google Shape;36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4"/>
          <p:cNvSpPr txBox="1"/>
          <p:nvPr/>
        </p:nvSpPr>
        <p:spPr>
          <a:xfrm>
            <a:off x="1713063" y="29600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Proposed Solution</a:t>
            </a:r>
            <a:endParaRPr sz="29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362" name="Google Shape;362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33368" y="1565898"/>
            <a:ext cx="3855731" cy="252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5"/>
          <p:cNvSpPr txBox="1"/>
          <p:nvPr/>
        </p:nvSpPr>
        <p:spPr>
          <a:xfrm>
            <a:off x="708450" y="576204"/>
            <a:ext cx="55656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Panda Picture Uploads to WPPL</a:t>
            </a:r>
            <a:endParaRPr sz="29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5"/>
          <p:cNvSpPr txBox="1"/>
          <p:nvPr/>
        </p:nvSpPr>
        <p:spPr>
          <a:xfrm>
            <a:off x="363975" y="1092350"/>
            <a:ext cx="5475600" cy="3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Photos of pandas sent to the WPPL likely include EXIF data, such as geolocation, date, altitude, image direction - which can inadvertently reveal the animals’ whereabouts.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Poachers are likely intercepting this data via the unsecure microwave relay system or by the EXIF data from the photos uploaded to the WPPL public website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Disable geotagging on all cameras and devices used for capturing panda images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Ensure that all images have their EXIF metadata removed before uploading to the website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and Mitigation: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 a workflow to strip metadata from images immediately upon upload, blur or obfuscate background of images.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5"/>
          <p:cNvSpPr/>
          <p:nvPr/>
        </p:nvSpPr>
        <p:spPr>
          <a:xfrm>
            <a:off x="5839580" y="462444"/>
            <a:ext cx="734775" cy="736113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370" name="Google Shape;37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1437" y="4473787"/>
            <a:ext cx="3643062" cy="1187029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25"/>
          <p:cNvSpPr txBox="1"/>
          <p:nvPr/>
        </p:nvSpPr>
        <p:spPr>
          <a:xfrm>
            <a:off x="5839575" y="1714500"/>
            <a:ext cx="3037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373" name="Google Shape;373;p25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374" name="Google Shape;374;p25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5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376" name="Google Shape;37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98100" y="715500"/>
            <a:ext cx="2520739" cy="273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87975" y="2888105"/>
            <a:ext cx="2641750" cy="2011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6"/>
          <p:cNvSpPr txBox="1"/>
          <p:nvPr/>
        </p:nvSpPr>
        <p:spPr>
          <a:xfrm>
            <a:off x="626675" y="576200"/>
            <a:ext cx="4353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Operational Network Vulnerabilities</a:t>
            </a:r>
            <a:endParaRPr sz="29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84" name="Google Shape;384;p26"/>
          <p:cNvSpPr txBox="1"/>
          <p:nvPr/>
        </p:nvSpPr>
        <p:spPr>
          <a:xfrm>
            <a:off x="416825" y="1022600"/>
            <a:ext cx="5061000" cy="4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orkstations and server are running outdated operating systems with weak authentication and security measures, leaving them vulnerable to exploits and unauthorized access.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transmitted via an unencrypted microwave link is susceptible to interception, potentially exposing sensitive information.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Modernize endpoints and harden server by upgrading to supported operating systems, implementing multi-factor authentication, and deploying advanced endpoint detection and response solutions.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Secure data transmission by encrypting microwave link.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and Mitigation: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 encryption protocols to create a secure tunnel for data transmission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Establish process for updating endpoints and server, enforce strict access controls, and maintain comprehensive logging.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5" name="Google Shape;385;p26"/>
          <p:cNvGrpSpPr/>
          <p:nvPr/>
        </p:nvGrpSpPr>
        <p:grpSpPr>
          <a:xfrm rot="5400000">
            <a:off x="5423789" y="2480835"/>
            <a:ext cx="1404925" cy="204895"/>
            <a:chOff x="0" y="-47625"/>
            <a:chExt cx="812800" cy="118539"/>
          </a:xfrm>
        </p:grpSpPr>
        <p:sp>
          <p:nvSpPr>
            <p:cNvPr id="386" name="Google Shape;386;p26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87" name="Google Shape;387;p26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8" name="Google Shape;388;p26"/>
          <p:cNvGrpSpPr/>
          <p:nvPr/>
        </p:nvGrpSpPr>
        <p:grpSpPr>
          <a:xfrm rot="5400000">
            <a:off x="8029637" y="2480835"/>
            <a:ext cx="1404925" cy="204895"/>
            <a:chOff x="0" y="-47625"/>
            <a:chExt cx="812800" cy="118539"/>
          </a:xfrm>
        </p:grpSpPr>
        <p:sp>
          <p:nvSpPr>
            <p:cNvPr id="389" name="Google Shape;389;p26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90" name="Google Shape;390;p26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1" name="Google Shape;391;p26"/>
          <p:cNvSpPr/>
          <p:nvPr/>
        </p:nvSpPr>
        <p:spPr>
          <a:xfrm>
            <a:off x="4979599" y="687457"/>
            <a:ext cx="734775" cy="736113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392" name="Google Shape;39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3" name="Google Shape;393;p26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394" name="Google Shape;394;p26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6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396" name="Google Shape;39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26" title="20250413_1402_Hackers Intercepting Signals_simple_compose_01jrrf8bkefder0w7012xb8dkf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62346" y="687454"/>
            <a:ext cx="2827400" cy="424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138" y="230044"/>
            <a:ext cx="3604637" cy="46341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3" name="Google Shape;403;p27"/>
          <p:cNvGrpSpPr/>
          <p:nvPr/>
        </p:nvGrpSpPr>
        <p:grpSpPr>
          <a:xfrm>
            <a:off x="367375" y="607739"/>
            <a:ext cx="865725" cy="956274"/>
            <a:chOff x="0" y="-47625"/>
            <a:chExt cx="456005" cy="503700"/>
          </a:xfrm>
        </p:grpSpPr>
        <p:sp>
          <p:nvSpPr>
            <p:cNvPr id="404" name="Google Shape;404;p27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405" name="Google Shape;405;p27"/>
            <p:cNvSpPr txBox="1"/>
            <p:nvPr/>
          </p:nvSpPr>
          <p:spPr>
            <a:xfrm>
              <a:off x="0" y="-47625"/>
              <a:ext cx="456000" cy="50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6" name="Google Shape;406;p27"/>
          <p:cNvGrpSpPr/>
          <p:nvPr/>
        </p:nvGrpSpPr>
        <p:grpSpPr>
          <a:xfrm>
            <a:off x="428744" y="668876"/>
            <a:ext cx="865725" cy="956274"/>
            <a:chOff x="0" y="-47625"/>
            <a:chExt cx="456005" cy="503700"/>
          </a:xfrm>
        </p:grpSpPr>
        <p:sp>
          <p:nvSpPr>
            <p:cNvPr id="407" name="Google Shape;407;p27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408" name="Google Shape;408;p27"/>
            <p:cNvSpPr txBox="1"/>
            <p:nvPr/>
          </p:nvSpPr>
          <p:spPr>
            <a:xfrm>
              <a:off x="0" y="-47625"/>
              <a:ext cx="456000" cy="50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9" name="Google Shape;409;p27"/>
          <p:cNvSpPr txBox="1"/>
          <p:nvPr/>
        </p:nvSpPr>
        <p:spPr>
          <a:xfrm>
            <a:off x="1515253" y="671615"/>
            <a:ext cx="3689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CONCLUSION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410" name="Google Shape;410;p27"/>
          <p:cNvSpPr txBox="1"/>
          <p:nvPr/>
        </p:nvSpPr>
        <p:spPr>
          <a:xfrm>
            <a:off x="447552" y="748574"/>
            <a:ext cx="7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14</a:t>
            </a:r>
            <a:r>
              <a:rPr b="0" i="0" lang="en" sz="5000" u="none" cap="none" strike="noStrik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.</a:t>
            </a:r>
            <a:endParaRPr sz="700"/>
          </a:p>
        </p:txBody>
      </p:sp>
      <p:grpSp>
        <p:nvGrpSpPr>
          <p:cNvPr id="411" name="Google Shape;411;p27"/>
          <p:cNvGrpSpPr/>
          <p:nvPr/>
        </p:nvGrpSpPr>
        <p:grpSpPr>
          <a:xfrm rot="5400000">
            <a:off x="4758636" y="1175904"/>
            <a:ext cx="1404925" cy="204895"/>
            <a:chOff x="0" y="-47625"/>
            <a:chExt cx="812800" cy="118539"/>
          </a:xfrm>
        </p:grpSpPr>
        <p:sp>
          <p:nvSpPr>
            <p:cNvPr id="412" name="Google Shape;412;p27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413" name="Google Shape;413;p27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4" name="Google Shape;414;p27"/>
          <p:cNvGrpSpPr/>
          <p:nvPr/>
        </p:nvGrpSpPr>
        <p:grpSpPr>
          <a:xfrm rot="5400000">
            <a:off x="7847837" y="1175917"/>
            <a:ext cx="1404925" cy="204895"/>
            <a:chOff x="0" y="-47625"/>
            <a:chExt cx="812800" cy="118539"/>
          </a:xfrm>
        </p:grpSpPr>
        <p:sp>
          <p:nvSpPr>
            <p:cNvPr id="415" name="Google Shape;415;p27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416" name="Google Shape;416;p27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7" name="Google Shape;417;p27"/>
          <p:cNvSpPr/>
          <p:nvPr/>
        </p:nvSpPr>
        <p:spPr>
          <a:xfrm>
            <a:off x="-367387" y="3294939"/>
            <a:ext cx="734775" cy="736113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50" y="0"/>
                </a:lnTo>
                <a:lnTo>
                  <a:pt x="1469550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418" name="Google Shape;41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7213" y="2232325"/>
            <a:ext cx="614887" cy="2861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745106" y="2891175"/>
            <a:ext cx="1546648" cy="1543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006477" y="4858474"/>
            <a:ext cx="2942373" cy="95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1" name="Google Shape;421;p27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422" name="Google Shape;422;p27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7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424" name="Google Shape;424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27"/>
          <p:cNvSpPr txBox="1"/>
          <p:nvPr>
            <p:ph idx="4294967295" type="body"/>
          </p:nvPr>
        </p:nvSpPr>
        <p:spPr>
          <a:xfrm>
            <a:off x="1543125" y="1690450"/>
            <a:ext cx="43206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300">
              <a:solidFill>
                <a:schemeClr val="accent5"/>
              </a:solidFill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426" name="Google Shape;426;p27"/>
          <p:cNvSpPr txBox="1"/>
          <p:nvPr/>
        </p:nvSpPr>
        <p:spPr>
          <a:xfrm>
            <a:off x="1239400" y="2275575"/>
            <a:ext cx="5177400" cy="23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 Issues addressed: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Encryption of Sensor Transmission to the Base Station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Sensor Upload Frequency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Insider Risk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Panda Picture Uploads to WPPL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approach emphasizes the system’s sensitive data - how it behaves, moves, and is accessed.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Integration of these solutions is vital for the system to protect data in the hands of poachers.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7" name="Google Shape;427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86512" y="315038"/>
            <a:ext cx="2961332" cy="192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138" y="230044"/>
            <a:ext cx="3604637" cy="46341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15"/>
          <p:cNvGrpSpPr/>
          <p:nvPr/>
        </p:nvGrpSpPr>
        <p:grpSpPr>
          <a:xfrm>
            <a:off x="367375" y="607739"/>
            <a:ext cx="865725" cy="956274"/>
            <a:chOff x="0" y="-47625"/>
            <a:chExt cx="456005" cy="503700"/>
          </a:xfrm>
        </p:grpSpPr>
        <p:sp>
          <p:nvSpPr>
            <p:cNvPr id="172" name="Google Shape;172;p15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73" name="Google Shape;173;p15"/>
            <p:cNvSpPr txBox="1"/>
            <p:nvPr/>
          </p:nvSpPr>
          <p:spPr>
            <a:xfrm>
              <a:off x="0" y="-47625"/>
              <a:ext cx="456000" cy="50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15"/>
          <p:cNvGrpSpPr/>
          <p:nvPr/>
        </p:nvGrpSpPr>
        <p:grpSpPr>
          <a:xfrm>
            <a:off x="428744" y="668876"/>
            <a:ext cx="865725" cy="956274"/>
            <a:chOff x="0" y="-47625"/>
            <a:chExt cx="456005" cy="503700"/>
          </a:xfrm>
        </p:grpSpPr>
        <p:sp>
          <p:nvSpPr>
            <p:cNvPr id="175" name="Google Shape;175;p15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76" name="Google Shape;176;p15"/>
            <p:cNvSpPr txBox="1"/>
            <p:nvPr/>
          </p:nvSpPr>
          <p:spPr>
            <a:xfrm>
              <a:off x="0" y="-47625"/>
              <a:ext cx="456000" cy="50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15"/>
          <p:cNvSpPr txBox="1"/>
          <p:nvPr/>
        </p:nvSpPr>
        <p:spPr>
          <a:xfrm>
            <a:off x="1515253" y="671615"/>
            <a:ext cx="3689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INTRODUCTION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78" name="Google Shape;178;p15"/>
          <p:cNvSpPr txBox="1"/>
          <p:nvPr/>
        </p:nvSpPr>
        <p:spPr>
          <a:xfrm>
            <a:off x="447552" y="748574"/>
            <a:ext cx="7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5000" u="none" cap="none" strike="noStrik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01.</a:t>
            </a:r>
            <a:endParaRPr sz="700"/>
          </a:p>
        </p:txBody>
      </p:sp>
      <p:sp>
        <p:nvSpPr>
          <p:cNvPr id="179" name="Google Shape;179;p15"/>
          <p:cNvSpPr/>
          <p:nvPr/>
        </p:nvSpPr>
        <p:spPr>
          <a:xfrm>
            <a:off x="-367387" y="3294939"/>
            <a:ext cx="734775" cy="736113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50" y="0"/>
                </a:lnTo>
                <a:lnTo>
                  <a:pt x="1469550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80" name="Google Shape;18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7213" y="2232325"/>
            <a:ext cx="614887" cy="2861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745106" y="2891175"/>
            <a:ext cx="1546648" cy="1543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006475" y="4858475"/>
            <a:ext cx="2942370" cy="95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15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184" name="Google Shape;184;p15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5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186" name="Google Shape;186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5"/>
          <p:cNvSpPr txBox="1"/>
          <p:nvPr>
            <p:ph idx="4294967295" type="body"/>
          </p:nvPr>
        </p:nvSpPr>
        <p:spPr>
          <a:xfrm>
            <a:off x="1544950" y="1595025"/>
            <a:ext cx="43206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75"/>
              <a:buNone/>
            </a:pPr>
            <a:r>
              <a:rPr b="1" lang="en" sz="1139">
                <a:solidFill>
                  <a:schemeClr val="lt1"/>
                </a:solidFill>
              </a:rPr>
              <a:t>The World Panda Protection League (WPPL) is facing growing threats from poachers</a:t>
            </a:r>
            <a:endParaRPr sz="1000">
              <a:solidFill>
                <a:schemeClr val="lt1"/>
              </a:solidFill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</p:txBody>
      </p:sp>
      <p:pic>
        <p:nvPicPr>
          <p:cNvPr id="188" name="Google Shape;188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16025" y="1299150"/>
            <a:ext cx="2541000" cy="232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5"/>
          <p:cNvSpPr txBox="1"/>
          <p:nvPr/>
        </p:nvSpPr>
        <p:spPr>
          <a:xfrm>
            <a:off x="1552863" y="2232325"/>
            <a:ext cx="4472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Pandas are being tracked and harmed in the Jìnlìe Xióngmāo Bǎohùqū Forest Preserve.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WPPL uses RFID collars and environmental sensors to monitor pandas.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Despite efforts, poachers are still getting through. WPPL suspects: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Intercept tracking signals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Manipulate sensor data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Exploit insider leakes to bypass security measures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5312" y="226425"/>
            <a:ext cx="3544302" cy="455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6"/>
          <p:cNvSpPr txBox="1"/>
          <p:nvPr/>
        </p:nvSpPr>
        <p:spPr>
          <a:xfrm>
            <a:off x="449175" y="1246175"/>
            <a:ext cx="5475600" cy="3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Calibri"/>
                <a:ea typeface="Calibri"/>
                <a:cs typeface="Calibri"/>
                <a:sym typeface="Calibri"/>
              </a:rPr>
              <a:t>Tracking System Overview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●"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WPPL uses RFID tags + 4,000 Zigbee-style sensors to track pandas.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●"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Sensors detect tags within short range, sending 32-byte messages to a central server.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●"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Rangers use a mesh network and limited on-site tools to monitor movement.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Calibri"/>
                <a:ea typeface="Calibri"/>
                <a:cs typeface="Calibri"/>
                <a:sym typeface="Calibri"/>
              </a:rPr>
              <a:t>Ongoing Issues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●"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Pandas still go missing or are found harmed, despite safeguards.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●"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Two past consulting teams failed to stop the breaches.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●"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Critical vulnerabilities remain unresolved.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Calibri"/>
                <a:ea typeface="Calibri"/>
                <a:cs typeface="Calibri"/>
                <a:sym typeface="Calibri"/>
              </a:rPr>
              <a:t>Evidence from the Field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●"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Poachers found with radios, computers, cryptography books, and encrypted drives.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Char char="●"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No signs of physical sensor tampering or station hacking.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6"/>
          <p:cNvSpPr/>
          <p:nvPr/>
        </p:nvSpPr>
        <p:spPr>
          <a:xfrm>
            <a:off x="5839580" y="462444"/>
            <a:ext cx="734775" cy="736113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97" name="Google Shape;19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91437" y="4473787"/>
            <a:ext cx="3643062" cy="1187029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6"/>
          <p:cNvSpPr txBox="1"/>
          <p:nvPr/>
        </p:nvSpPr>
        <p:spPr>
          <a:xfrm>
            <a:off x="5839575" y="1714500"/>
            <a:ext cx="3037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200" name="Google Shape;200;p16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201" name="Google Shape;201;p16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6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203" name="Google Shape;20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98150" y="1743000"/>
            <a:ext cx="2720650" cy="16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6"/>
          <p:cNvSpPr txBox="1"/>
          <p:nvPr/>
        </p:nvSpPr>
        <p:spPr>
          <a:xfrm>
            <a:off x="395175" y="575912"/>
            <a:ext cx="54444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31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Details of the Current Situation</a:t>
            </a:r>
            <a:endParaRPr sz="3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7"/>
          <p:cNvSpPr txBox="1"/>
          <p:nvPr/>
        </p:nvSpPr>
        <p:spPr>
          <a:xfrm>
            <a:off x="2614325" y="270462"/>
            <a:ext cx="54444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31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Details of the Current Situation</a:t>
            </a:r>
            <a:endParaRPr sz="3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7"/>
          <p:cNvSpPr txBox="1"/>
          <p:nvPr/>
        </p:nvSpPr>
        <p:spPr>
          <a:xfrm>
            <a:off x="3885525" y="1074600"/>
            <a:ext cx="4479900" cy="4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Ranger Station Weaknesses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 staff members, high part-time turnover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stored on a local server (Kylin OS) with basic username/password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encryption on sensor data; no multi factor authentication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Sensor + Tag Limitations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Passive RFID tags, detected only at short range.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Messages unencrypted: timestamp, IDs, conditions.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Sensors can’t be remotely reprogrammed.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Constraints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Sensor hardware can’t be modified — only add-on modules allowed.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Must ensure backward compatibility.</a:t>
            </a:r>
            <a:b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Budget: $100K preferred, $267K max.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90150" y="4486087"/>
            <a:ext cx="3643062" cy="11870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17"/>
          <p:cNvGrpSpPr/>
          <p:nvPr/>
        </p:nvGrpSpPr>
        <p:grpSpPr>
          <a:xfrm>
            <a:off x="1" y="1279929"/>
            <a:ext cx="1404925" cy="248983"/>
            <a:chOff x="0" y="-73123"/>
            <a:chExt cx="812800" cy="144037"/>
          </a:xfrm>
        </p:grpSpPr>
        <p:sp>
          <p:nvSpPr>
            <p:cNvPr id="215" name="Google Shape;215;p17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16" name="Google Shape;216;p17"/>
            <p:cNvSpPr txBox="1"/>
            <p:nvPr/>
          </p:nvSpPr>
          <p:spPr>
            <a:xfrm>
              <a:off x="51" y="-73123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7" name="Google Shape;217;p17"/>
          <p:cNvGrpSpPr/>
          <p:nvPr/>
        </p:nvGrpSpPr>
        <p:grpSpPr>
          <a:xfrm>
            <a:off x="2012663" y="3908655"/>
            <a:ext cx="1404925" cy="204907"/>
            <a:chOff x="0" y="-47625"/>
            <a:chExt cx="812800" cy="118539"/>
          </a:xfrm>
        </p:grpSpPr>
        <p:sp>
          <p:nvSpPr>
            <p:cNvPr id="218" name="Google Shape;218;p17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19" name="Google Shape;219;p17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17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221" name="Google Shape;221;p17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7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223" name="Google Shape;22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9675" y="1528900"/>
            <a:ext cx="2519126" cy="245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9237" y="272925"/>
            <a:ext cx="3544302" cy="455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8"/>
          <p:cNvSpPr txBox="1"/>
          <p:nvPr/>
        </p:nvSpPr>
        <p:spPr>
          <a:xfrm>
            <a:off x="626675" y="576200"/>
            <a:ext cx="4353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Identifying the Problem</a:t>
            </a:r>
            <a:endParaRPr sz="29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31" name="Google Shape;231;p18"/>
          <p:cNvSpPr txBox="1"/>
          <p:nvPr/>
        </p:nvSpPr>
        <p:spPr>
          <a:xfrm>
            <a:off x="416819" y="1261250"/>
            <a:ext cx="4772700" cy="3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RFID Signal Vulnerabilities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Tags operate on 433 MHz and emit detectable signals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RF scanners can triangulate tag location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tampering needed - poachers can passively track pandas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Insider and Staff Related Risk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Rangers are minimally trained, mostly part-time, with high turnover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potential for accidental leaks or insider collaboration with poachers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Lack of operational security awareness or formal protocol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Passive System Exposure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System appears uncompromised but leaks valuable info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Even encrypted systems may reveal patterns through metadata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Lack of signal discipline enables adversary inference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2" name="Google Shape;232;p18"/>
          <p:cNvGrpSpPr/>
          <p:nvPr/>
        </p:nvGrpSpPr>
        <p:grpSpPr>
          <a:xfrm rot="5400000">
            <a:off x="5423789" y="2480835"/>
            <a:ext cx="1404925" cy="204895"/>
            <a:chOff x="0" y="-47625"/>
            <a:chExt cx="812800" cy="118539"/>
          </a:xfrm>
        </p:grpSpPr>
        <p:sp>
          <p:nvSpPr>
            <p:cNvPr id="233" name="Google Shape;233;p18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34" name="Google Shape;234;p18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5" name="Google Shape;235;p18"/>
          <p:cNvGrpSpPr/>
          <p:nvPr/>
        </p:nvGrpSpPr>
        <p:grpSpPr>
          <a:xfrm rot="5400000">
            <a:off x="8029637" y="2480835"/>
            <a:ext cx="1404925" cy="204895"/>
            <a:chOff x="0" y="-47625"/>
            <a:chExt cx="812800" cy="118539"/>
          </a:xfrm>
        </p:grpSpPr>
        <p:sp>
          <p:nvSpPr>
            <p:cNvPr id="236" name="Google Shape;236;p18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37" name="Google Shape;237;p18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8" name="Google Shape;23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1437" y="4473787"/>
            <a:ext cx="3643062" cy="11870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18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241" name="Google Shape;241;p18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8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243" name="Google Shape;24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89525" y="1733825"/>
            <a:ext cx="3604975" cy="2100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150" y="111600"/>
            <a:ext cx="3604625" cy="4915223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9"/>
          <p:cNvSpPr txBox="1"/>
          <p:nvPr/>
        </p:nvSpPr>
        <p:spPr>
          <a:xfrm>
            <a:off x="2724125" y="275725"/>
            <a:ext cx="612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Additional System Weaknesses</a:t>
            </a:r>
            <a:endParaRPr sz="28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3399025" y="1400650"/>
            <a:ext cx="5492700" cy="27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Infrastructure and Encryption Gaps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two-factor authentication at ranger stations; weak internet security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stored unencrypted at the ranger station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Preserve Q: only encrypted IDs — timestamps exposed movement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Preserve F: strong encryption, but still breached — shows encryption alone is not enough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Sensor Design Limitation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Devices can’t be updated remotely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Transmissions always include static fields (timestamp, panda ID, sensor ID)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Consistent metadata creates a pattern that enables tracking over time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2" name="Google Shape;252;p19"/>
          <p:cNvGrpSpPr/>
          <p:nvPr/>
        </p:nvGrpSpPr>
        <p:grpSpPr>
          <a:xfrm rot="5400000">
            <a:off x="-104807" y="2697392"/>
            <a:ext cx="1404925" cy="204895"/>
            <a:chOff x="0" y="-47625"/>
            <a:chExt cx="812800" cy="118539"/>
          </a:xfrm>
        </p:grpSpPr>
        <p:sp>
          <p:nvSpPr>
            <p:cNvPr id="253" name="Google Shape;253;p19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54" name="Google Shape;254;p19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5" name="Google Shape;255;p19"/>
          <p:cNvGrpSpPr/>
          <p:nvPr/>
        </p:nvGrpSpPr>
        <p:grpSpPr>
          <a:xfrm rot="5400000">
            <a:off x="2511712" y="2697392"/>
            <a:ext cx="1404925" cy="204895"/>
            <a:chOff x="0" y="-47625"/>
            <a:chExt cx="812800" cy="118539"/>
          </a:xfrm>
        </p:grpSpPr>
        <p:sp>
          <p:nvSpPr>
            <p:cNvPr id="256" name="Google Shape;256;p19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57" name="Google Shape;257;p19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58" name="Google Shape;25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06487" y="4626024"/>
            <a:ext cx="3657600" cy="1188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62450" y="0"/>
            <a:ext cx="3657600" cy="12653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0" name="Google Shape;260;p19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261" name="Google Shape;261;p19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9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263" name="Google Shape;26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400" y="1994937"/>
            <a:ext cx="2845525" cy="1711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0"/>
          <p:cNvSpPr txBox="1"/>
          <p:nvPr/>
        </p:nvSpPr>
        <p:spPr>
          <a:xfrm>
            <a:off x="1849800" y="98910"/>
            <a:ext cx="54444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31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Proposed Solution</a:t>
            </a:r>
            <a:endParaRPr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0"/>
          <p:cNvSpPr txBox="1"/>
          <p:nvPr/>
        </p:nvSpPr>
        <p:spPr>
          <a:xfrm>
            <a:off x="3580550" y="1084125"/>
            <a:ext cx="5477400" cy="39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Encrypting Sensor Transmissions with STM32 Modules</a:t>
            </a:r>
            <a:endParaRPr b="1" sz="19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Problem: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Field sensors broadcast unencrypted over 433 MHz RF mesh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Exposes panda location &amp; sensor data to SDR-based eavesdropping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Inline encryption module between each sensor and RF transmitter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Encrypts full payload: panda ID, sensor ID, timestamp, environmental data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Prevents both content and behavioral inferences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 - Inline Encryption Using STM32 Microcontrollers: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Deploy STM32 microcontrollers on all 4,000 sensors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Supports AES-CCM / ChaCha20-Poly1305 for confidentiality and integrity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Hardware-accelerated, low-power, field-ready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Cost: ~$2.60/module (total: ~$10.4k)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1" name="Google Shape;2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90150" y="4486087"/>
            <a:ext cx="3643062" cy="11870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20"/>
          <p:cNvGrpSpPr/>
          <p:nvPr/>
        </p:nvGrpSpPr>
        <p:grpSpPr>
          <a:xfrm>
            <a:off x="1" y="1279929"/>
            <a:ext cx="1404925" cy="248983"/>
            <a:chOff x="0" y="-73123"/>
            <a:chExt cx="812800" cy="144037"/>
          </a:xfrm>
        </p:grpSpPr>
        <p:sp>
          <p:nvSpPr>
            <p:cNvPr id="274" name="Google Shape;274;p20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75" name="Google Shape;275;p20"/>
            <p:cNvSpPr txBox="1"/>
            <p:nvPr/>
          </p:nvSpPr>
          <p:spPr>
            <a:xfrm>
              <a:off x="51" y="-73123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6" name="Google Shape;276;p20"/>
          <p:cNvGrpSpPr/>
          <p:nvPr/>
        </p:nvGrpSpPr>
        <p:grpSpPr>
          <a:xfrm>
            <a:off x="2012663" y="3908655"/>
            <a:ext cx="1404925" cy="204907"/>
            <a:chOff x="0" y="-47625"/>
            <a:chExt cx="812800" cy="118539"/>
          </a:xfrm>
        </p:grpSpPr>
        <p:sp>
          <p:nvSpPr>
            <p:cNvPr id="277" name="Google Shape;277;p20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78" name="Google Shape;278;p20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9" name="Google Shape;279;p20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280" name="Google Shape;280;p20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0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282" name="Google Shape;28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3800" y="1872375"/>
            <a:ext cx="2934301" cy="1650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1"/>
          <p:cNvSpPr txBox="1"/>
          <p:nvPr/>
        </p:nvSpPr>
        <p:spPr>
          <a:xfrm>
            <a:off x="1849800" y="98898"/>
            <a:ext cx="54444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Proposed Solution</a:t>
            </a:r>
            <a:endParaRPr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1"/>
          <p:cNvSpPr txBox="1"/>
          <p:nvPr/>
        </p:nvSpPr>
        <p:spPr>
          <a:xfrm>
            <a:off x="3549225" y="1090738"/>
            <a:ext cx="5477400" cy="3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Encrypting Sensor Transmissions with STM32 Modules</a:t>
            </a:r>
            <a:endParaRPr b="1" sz="19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and Mitigation: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Preassembled STM32L031K6T6 modules with built-in AES encryption</a:t>
            </a:r>
            <a:b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Housed in IP65 waterproof enclosures with labeled quick-connect plugs</a:t>
            </a:r>
            <a:b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Installs in &lt;15 mins—no config or tech skills required</a:t>
            </a:r>
            <a:b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Mounted with Velcro, zip ties, or adhesive; strain relief via cable glands</a:t>
            </a:r>
            <a:b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Phased rollout by patrol zones; 25 teams = full deployment in weeks</a:t>
            </a:r>
            <a:b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GPS-logged installs with verification tags</a:t>
            </a:r>
            <a:b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Encrypts all outbound data, blocking surveillance</a:t>
            </a:r>
            <a:b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updates to obscure timing for traffic analysis resistance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0" name="Google Shape;2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90150" y="4486087"/>
            <a:ext cx="3643062" cy="11870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2" name="Google Shape;292;p21"/>
          <p:cNvGrpSpPr/>
          <p:nvPr/>
        </p:nvGrpSpPr>
        <p:grpSpPr>
          <a:xfrm>
            <a:off x="1" y="1279929"/>
            <a:ext cx="1404925" cy="248983"/>
            <a:chOff x="0" y="-73123"/>
            <a:chExt cx="812800" cy="144037"/>
          </a:xfrm>
        </p:grpSpPr>
        <p:sp>
          <p:nvSpPr>
            <p:cNvPr id="293" name="Google Shape;293;p21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94" name="Google Shape;294;p21"/>
            <p:cNvSpPr txBox="1"/>
            <p:nvPr/>
          </p:nvSpPr>
          <p:spPr>
            <a:xfrm>
              <a:off x="51" y="-73123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5" name="Google Shape;295;p21"/>
          <p:cNvGrpSpPr/>
          <p:nvPr/>
        </p:nvGrpSpPr>
        <p:grpSpPr>
          <a:xfrm>
            <a:off x="2012663" y="3908655"/>
            <a:ext cx="1404925" cy="204907"/>
            <a:chOff x="0" y="-47625"/>
            <a:chExt cx="812800" cy="118539"/>
          </a:xfrm>
        </p:grpSpPr>
        <p:sp>
          <p:nvSpPr>
            <p:cNvPr id="296" name="Google Shape;296;p21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97" name="Google Shape;297;p21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8" name="Google Shape;298;p21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299" name="Google Shape;299;p21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301" name="Google Shape;30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5800" y="1813000"/>
            <a:ext cx="2421800" cy="193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6675" y="260400"/>
            <a:ext cx="3544326" cy="455652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2"/>
          <p:cNvSpPr txBox="1"/>
          <p:nvPr/>
        </p:nvSpPr>
        <p:spPr>
          <a:xfrm>
            <a:off x="1572873" y="179775"/>
            <a:ext cx="3750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Proposed Solution</a:t>
            </a:r>
            <a:endParaRPr sz="29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09" name="Google Shape;309;p22"/>
          <p:cNvSpPr txBox="1"/>
          <p:nvPr/>
        </p:nvSpPr>
        <p:spPr>
          <a:xfrm>
            <a:off x="272600" y="1086050"/>
            <a:ext cx="4707000" cy="4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Encrypted messages still leak when events happen (panda sighting or low battery).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Poachers with SDRs can analyze timing patterns to infer animal movement.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Rangers confirmed that real-time data isn’t necessary—daily updates are sufficient.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Eliminate real-time transmissions and reduce predictability.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Shift to scheduled, encrypted uploads once per day.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Obscure timing using padding, decoys, and randomized behavior.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 1 - Random Upload Timing with Padded and Dummy Messages:</a:t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Upload real sensor data at a random time each day.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Inject dummy encrypted messages throughout the day.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Uniform message size hides real vs fake data.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Strong protection, minimal battery impact, adds scheduling complexity.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0" name="Google Shape;310;p22"/>
          <p:cNvGrpSpPr/>
          <p:nvPr/>
        </p:nvGrpSpPr>
        <p:grpSpPr>
          <a:xfrm rot="5400000">
            <a:off x="5423789" y="2480835"/>
            <a:ext cx="1404925" cy="204895"/>
            <a:chOff x="0" y="-47625"/>
            <a:chExt cx="812800" cy="118539"/>
          </a:xfrm>
        </p:grpSpPr>
        <p:sp>
          <p:nvSpPr>
            <p:cNvPr id="311" name="Google Shape;311;p22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12" name="Google Shape;312;p22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3" name="Google Shape;313;p22"/>
          <p:cNvGrpSpPr/>
          <p:nvPr/>
        </p:nvGrpSpPr>
        <p:grpSpPr>
          <a:xfrm rot="5400000">
            <a:off x="8029637" y="2480835"/>
            <a:ext cx="1404925" cy="204895"/>
            <a:chOff x="0" y="-47625"/>
            <a:chExt cx="812800" cy="118539"/>
          </a:xfrm>
        </p:grpSpPr>
        <p:sp>
          <p:nvSpPr>
            <p:cNvPr id="314" name="Google Shape;314;p22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15" name="Google Shape;315;p22"/>
            <p:cNvSpPr txBox="1"/>
            <p:nvPr/>
          </p:nvSpPr>
          <p:spPr>
            <a:xfrm>
              <a:off x="0" y="-47625"/>
              <a:ext cx="812700" cy="11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6" name="Google Shape;316;p22"/>
          <p:cNvSpPr/>
          <p:nvPr/>
        </p:nvSpPr>
        <p:spPr>
          <a:xfrm>
            <a:off x="4979599" y="687457"/>
            <a:ext cx="734775" cy="736113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317" name="Google Shape;31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2633" y="-195512"/>
            <a:ext cx="3658938" cy="7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26500" y="4467487"/>
            <a:ext cx="3643062" cy="11870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9" name="Google Shape;319;p22"/>
          <p:cNvGrpSpPr/>
          <p:nvPr/>
        </p:nvGrpSpPr>
        <p:grpSpPr>
          <a:xfrm>
            <a:off x="231576" y="226430"/>
            <a:ext cx="1469528" cy="349758"/>
            <a:chOff x="0" y="0"/>
            <a:chExt cx="3918740" cy="932688"/>
          </a:xfrm>
        </p:grpSpPr>
        <p:sp>
          <p:nvSpPr>
            <p:cNvPr id="320" name="Google Shape;320;p22"/>
            <p:cNvSpPr/>
            <p:nvPr/>
          </p:nvSpPr>
          <p:spPr>
            <a:xfrm>
              <a:off x="0" y="0"/>
              <a:ext cx="932688" cy="93268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 txBox="1"/>
            <p:nvPr/>
          </p:nvSpPr>
          <p:spPr>
            <a:xfrm>
              <a:off x="1080440" y="127336"/>
              <a:ext cx="2838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TIF Works</a:t>
              </a:r>
              <a:endParaRPr sz="700"/>
            </a:p>
          </p:txBody>
        </p:sp>
      </p:grpSp>
      <p:pic>
        <p:nvPicPr>
          <p:cNvPr id="322" name="Google Shape;322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3804" y="226424"/>
            <a:ext cx="402773" cy="349488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22"/>
          <p:cNvSpPr txBox="1"/>
          <p:nvPr/>
        </p:nvSpPr>
        <p:spPr>
          <a:xfrm>
            <a:off x="56400" y="6245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Sensor Upload Frequency</a:t>
            </a:r>
            <a:endParaRPr sz="21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Free Vectors, PNGs, Mockups &amp; Backgrounds | rawpixel" id="324" name="Google Shape;324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316950" y="1484858"/>
            <a:ext cx="3544326" cy="2330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0F1A38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